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Override3.xml" ContentType="application/vnd.openxmlformats-officedocument.themeOverride+xml"/>
  <Override PartName="/ppt/theme/themeOverride4.xml" ContentType="application/vnd.openxmlformats-officedocument.themeOverrid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9" r:id="rId1"/>
  </p:sldMasterIdLst>
  <p:notesMasterIdLst>
    <p:notesMasterId r:id="rId3"/>
  </p:notesMasterIdLst>
  <p:handoutMasterIdLst>
    <p:handoutMasterId r:id="rId4"/>
  </p:handoutMasterIdLst>
  <p:sldIdLst>
    <p:sldId id="343" r:id="rId2"/>
  </p:sldIdLst>
  <p:sldSz cx="9144000" cy="6858000" type="screen4x3"/>
  <p:notesSz cx="7099300" cy="102362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900" i="1" kern="1200">
        <a:solidFill>
          <a:schemeClr val="bg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sz="900" i="1" kern="1200">
        <a:solidFill>
          <a:schemeClr val="bg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sz="900" i="1" kern="1200">
        <a:solidFill>
          <a:schemeClr val="bg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sz="900" i="1" kern="1200">
        <a:solidFill>
          <a:schemeClr val="bg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sz="900" i="1" kern="1200">
        <a:solidFill>
          <a:schemeClr val="bg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sz="900" i="1" kern="1200">
        <a:solidFill>
          <a:schemeClr val="bg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sz="900" i="1" kern="1200">
        <a:solidFill>
          <a:schemeClr val="bg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sz="900" i="1" kern="1200">
        <a:solidFill>
          <a:schemeClr val="bg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sz="900" i="1" kern="1200">
        <a:solidFill>
          <a:schemeClr val="bg1"/>
        </a:solidFill>
        <a:latin typeface="Arial" pitchFamily="34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6894B2"/>
    <a:srgbClr val="505050"/>
    <a:srgbClr val="00A300"/>
    <a:srgbClr val="743063"/>
    <a:srgbClr val="FFA300"/>
    <a:srgbClr val="FF0000"/>
    <a:srgbClr val="004990"/>
    <a:srgbClr val="A7A9A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9207" autoAdjust="0"/>
    <p:restoredTop sz="54233" autoAdjust="0"/>
  </p:normalViewPr>
  <p:slideViewPr>
    <p:cSldViewPr snapToGrid="0">
      <p:cViewPr>
        <p:scale>
          <a:sx n="90" d="100"/>
          <a:sy n="90" d="100"/>
        </p:scale>
        <p:origin x="-418" y="494"/>
      </p:cViewPr>
      <p:guideLst>
        <p:guide orient="horz" pos="2803"/>
        <p:guide orient="horz" pos="929"/>
        <p:guide orient="horz" pos="3061"/>
        <p:guide orient="horz" pos="1278"/>
        <p:guide orient="horz" pos="1323"/>
        <p:guide orient="horz" pos="2857"/>
        <p:guide orient="horz" pos="3050"/>
        <p:guide pos="1378"/>
        <p:guide pos="4297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>
        <p:scale>
          <a:sx n="100" d="100"/>
          <a:sy n="100" d="100"/>
        </p:scale>
        <p:origin x="-1482" y="1500"/>
      </p:cViewPr>
      <p:guideLst>
        <p:guide orient="horz" pos="3224"/>
        <p:guide pos="2236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3400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549" tIns="47274" rIns="94549" bIns="47274" numCol="1" anchor="t" anchorCtr="0" compatLnSpc="1">
            <a:prstTxWarp prst="textNoShape">
              <a:avLst/>
            </a:prstTxWarp>
          </a:bodyPr>
          <a:lstStyle>
            <a:lvl1pPr defTabSz="946150">
              <a:defRPr sz="1200" i="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5900" y="0"/>
            <a:ext cx="3073400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549" tIns="47274" rIns="94549" bIns="47274" numCol="1" anchor="t" anchorCtr="0" compatLnSpc="1">
            <a:prstTxWarp prst="textNoShape">
              <a:avLst/>
            </a:prstTxWarp>
          </a:bodyPr>
          <a:lstStyle>
            <a:lvl1pPr algn="r" defTabSz="946150">
              <a:defRPr sz="1200" i="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4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3438"/>
            <a:ext cx="3073400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549" tIns="47274" rIns="94549" bIns="47274" numCol="1" anchor="b" anchorCtr="0" compatLnSpc="1">
            <a:prstTxWarp prst="textNoShape">
              <a:avLst/>
            </a:prstTxWarp>
          </a:bodyPr>
          <a:lstStyle>
            <a:lvl1pPr defTabSz="946150">
              <a:defRPr sz="1200" i="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4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5900" y="9723438"/>
            <a:ext cx="3073400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549" tIns="47274" rIns="94549" bIns="47274" numCol="1" anchor="b" anchorCtr="0" compatLnSpc="1">
            <a:prstTxWarp prst="textNoShape">
              <a:avLst/>
            </a:prstTxWarp>
          </a:bodyPr>
          <a:lstStyle>
            <a:lvl1pPr algn="r" defTabSz="946150">
              <a:defRPr sz="1200" i="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33F6EF59-6199-42CF-8E80-5D97078B45D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87425" y="766763"/>
            <a:ext cx="5119688" cy="384016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6150" y="4862513"/>
            <a:ext cx="5207000" cy="32797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4549" tIns="47274" rIns="94549" bIns="4727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800" kern="1200">
        <a:solidFill>
          <a:schemeClr val="tx1"/>
        </a:solidFill>
        <a:latin typeface="Arial" charset="0"/>
        <a:ea typeface="+mn-ea"/>
        <a:cs typeface="+mn-cs"/>
      </a:defRPr>
    </a:lvl1pPr>
    <a:lvl2pPr marL="190500" algn="l" rtl="0" eaLnBrk="0" fontAlgn="base" hangingPunct="0">
      <a:spcBef>
        <a:spcPct val="30000"/>
      </a:spcBef>
      <a:spcAft>
        <a:spcPct val="0"/>
      </a:spcAft>
      <a:defRPr sz="800" kern="1200">
        <a:solidFill>
          <a:schemeClr val="tx1"/>
        </a:solidFill>
        <a:latin typeface="Arial" charset="0"/>
        <a:ea typeface="+mn-ea"/>
        <a:cs typeface="+mn-cs"/>
      </a:defRPr>
    </a:lvl2pPr>
    <a:lvl3pPr marL="381000" algn="l" rtl="0" eaLnBrk="0" fontAlgn="base" hangingPunct="0">
      <a:spcBef>
        <a:spcPct val="30000"/>
      </a:spcBef>
      <a:spcAft>
        <a:spcPct val="0"/>
      </a:spcAft>
      <a:defRPr sz="800" kern="1200">
        <a:solidFill>
          <a:schemeClr val="tx1"/>
        </a:solidFill>
        <a:latin typeface="Arial" charset="0"/>
        <a:ea typeface="+mn-ea"/>
        <a:cs typeface="+mn-cs"/>
      </a:defRPr>
    </a:lvl3pPr>
    <a:lvl4pPr marL="571500" algn="l" rtl="0" eaLnBrk="0" fontAlgn="base" hangingPunct="0">
      <a:spcBef>
        <a:spcPct val="30000"/>
      </a:spcBef>
      <a:spcAft>
        <a:spcPct val="0"/>
      </a:spcAft>
      <a:defRPr sz="800" kern="1200">
        <a:solidFill>
          <a:schemeClr val="tx1"/>
        </a:solidFill>
        <a:latin typeface="Arial" charset="0"/>
        <a:ea typeface="+mn-ea"/>
        <a:cs typeface="+mn-cs"/>
      </a:defRPr>
    </a:lvl4pPr>
    <a:lvl5pPr marL="762000" algn="l" rtl="0" eaLnBrk="0" fontAlgn="base" hangingPunct="0">
      <a:spcBef>
        <a:spcPct val="30000"/>
      </a:spcBef>
      <a:spcAft>
        <a:spcPct val="0"/>
      </a:spcAft>
      <a:defRPr sz="8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alt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4.xml"/><Relationship Id="rId4" Type="http://schemas.openxmlformats.org/officeDocument/2006/relationships/image" Target="../media/image1.jpe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3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grpSp>
        <p:nvGrpSpPr>
          <p:cNvPr id="5" name="Group 15"/>
          <p:cNvGrpSpPr>
            <a:grpSpLocks/>
          </p:cNvGrpSpPr>
          <p:nvPr/>
        </p:nvGrpSpPr>
        <p:grpSpPr bwMode="auto">
          <a:xfrm>
            <a:off x="-3175" y="4953000"/>
            <a:ext cx="9147175" cy="1911350"/>
            <a:chOff x="-3765" y="4832896"/>
            <a:chExt cx="9147765" cy="2032192"/>
          </a:xfrm>
        </p:grpSpPr>
        <p:sp>
          <p:nvSpPr>
            <p:cNvPr id="6" name="Freeform 5"/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>
                <a:defRPr/>
              </a:pPr>
              <a:endParaRPr lang="en-US"/>
            </a:p>
          </p:txBody>
        </p:sp>
        <p:sp>
          <p:nvSpPr>
            <p:cNvPr id="7" name="Freeform 18"/>
            <p:cNvSpPr>
              <a:spLocks/>
            </p:cNvSpPr>
            <p:nvPr/>
          </p:nvSpPr>
          <p:spPr bwMode="auto">
            <a:xfrm>
              <a:off x="35926" y="5135025"/>
              <a:ext cx="9108074" cy="838869"/>
            </a:xfrm>
            <a:custGeom>
              <a:avLst/>
              <a:gdLst>
                <a:gd name="T0" fmla="*/ 0 w 5760"/>
                <a:gd name="T1" fmla="*/ 0 h 528"/>
                <a:gd name="T2" fmla="*/ 2147483647 w 5760"/>
                <a:gd name="T3" fmla="*/ 0 h 528"/>
                <a:gd name="T4" fmla="*/ 2147483647 w 5760"/>
                <a:gd name="T5" fmla="*/ 2147483647 h 528"/>
                <a:gd name="T6" fmla="*/ 2147483647 w 5760"/>
                <a:gd name="T7" fmla="*/ 0 h 52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5760"/>
                <a:gd name="T13" fmla="*/ 0 h 528"/>
                <a:gd name="T14" fmla="*/ 5760 w 5760"/>
                <a:gd name="T15" fmla="*/ 528 h 52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>
                <a:defRPr/>
              </a:pPr>
              <a:endParaRPr lang="en-US"/>
            </a:p>
          </p:txBody>
        </p:sp>
        <p:cxnSp>
          <p:nvCxnSpPr>
            <p:cNvPr id="10" name="Straight Connector 9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1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2BBA8CE5-AE27-495E-9679-FE7C253FB70C}" type="datetimeFigureOut">
              <a:rPr lang="en-US"/>
              <a:pPr>
                <a:defRPr/>
              </a:pPr>
              <a:t>3/6/2017</a:t>
            </a:fld>
            <a:endParaRPr lang="en-US"/>
          </a:p>
        </p:txBody>
      </p:sp>
      <p:sp>
        <p:nvSpPr>
          <p:cNvPr id="12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3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299ED7F0-2391-47AB-836F-409EAB53480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C1C3FF-B970-4478-ADFC-511F877F56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E5DF54-F446-4BE9-A96E-881D4D7E549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C80A75-1302-4B03-B423-E25D559EFAA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hevron 3"/>
          <p:cNvSpPr/>
          <p:nvPr/>
        </p:nvSpPr>
        <p:spPr>
          <a:xfrm>
            <a:off x="3636963" y="3005138"/>
            <a:ext cx="182562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Chevron 4"/>
          <p:cNvSpPr/>
          <p:nvPr/>
        </p:nvSpPr>
        <p:spPr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B99A1684-19A2-4DC6-9D89-98459F5DF9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6F379CB-F305-4313-A9D3-D72E64EC00F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62CF79DE-B77F-4164-972D-F844407D155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FB7487C9-84EB-4F3A-88B9-E8FE339E69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698278-D009-4B0D-8C5B-DBD2C6E15F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03BD4F1-941C-4EFA-ABF3-E17B11C35CD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4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Freeform 15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/>
            <a:gdLst>
              <a:gd name="T0" fmla="*/ 0 w 5591"/>
              <a:gd name="T1" fmla="*/ 0 h 588"/>
              <a:gd name="T2" fmla="*/ 2147483647 w 5591"/>
              <a:gd name="T3" fmla="*/ 0 h 588"/>
              <a:gd name="T4" fmla="*/ 2147483647 w 5591"/>
              <a:gd name="T5" fmla="*/ 2147483647 h 588"/>
              <a:gd name="T6" fmla="*/ 2147483647 w 5591"/>
              <a:gd name="T7" fmla="*/ 0 h 588"/>
              <a:gd name="T8" fmla="*/ 0 60000 65536"/>
              <a:gd name="T9" fmla="*/ 0 60000 65536"/>
              <a:gd name="T10" fmla="*/ 0 60000 65536"/>
              <a:gd name="T11" fmla="*/ 0 60000 65536"/>
              <a:gd name="T12" fmla="*/ 0 w 5591"/>
              <a:gd name="T13" fmla="*/ 0 h 588"/>
              <a:gd name="T14" fmla="*/ 5591 w 5591"/>
              <a:gd name="T15" fmla="*/ 588 h 58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GB"/>
          </a:p>
        </p:txBody>
      </p:sp>
      <p:sp>
        <p:nvSpPr>
          <p:cNvPr id="7" name="Right Triangle 6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4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Chevron 8"/>
          <p:cNvSpPr/>
          <p:nvPr/>
        </p:nvSpPr>
        <p:spPr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0" name="Chevron 9"/>
          <p:cNvSpPr/>
          <p:nvPr/>
        </p:nvSpPr>
        <p:spPr>
          <a:xfrm>
            <a:off x="8477250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1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1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90CAEA8A-C6E9-4FFD-ACD1-EA4020132E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027" name="Freeform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/>
            <a:gdLst>
              <a:gd name="T0" fmla="*/ 0 w 5591"/>
              <a:gd name="T1" fmla="*/ 0 h 588"/>
              <a:gd name="T2" fmla="*/ 2147483647 w 5591"/>
              <a:gd name="T3" fmla="*/ 0 h 588"/>
              <a:gd name="T4" fmla="*/ 2147483647 w 5591"/>
              <a:gd name="T5" fmla="*/ 2147483647 h 588"/>
              <a:gd name="T6" fmla="*/ 2147483647 w 5591"/>
              <a:gd name="T7" fmla="*/ 0 h 588"/>
              <a:gd name="T8" fmla="*/ 0 60000 65536"/>
              <a:gd name="T9" fmla="*/ 0 60000 65536"/>
              <a:gd name="T10" fmla="*/ 0 60000 65536"/>
              <a:gd name="T11" fmla="*/ 0 60000 65536"/>
              <a:gd name="T12" fmla="*/ 0 w 5591"/>
              <a:gd name="T13" fmla="*/ 0 h 588"/>
              <a:gd name="T14" fmla="*/ 5591 w 5591"/>
              <a:gd name="T15" fmla="*/ 588 h 58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GB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33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528BE484-017A-423E-A545-B65634A39F7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40" r:id="rId1"/>
    <p:sldLayoutId id="2147484136" r:id="rId2"/>
    <p:sldLayoutId id="2147484141" r:id="rId3"/>
    <p:sldLayoutId id="2147484142" r:id="rId4"/>
    <p:sldLayoutId id="2147484143" r:id="rId5"/>
    <p:sldLayoutId id="2147484144" r:id="rId6"/>
    <p:sldLayoutId id="2147484137" r:id="rId7"/>
    <p:sldLayoutId id="2147484145" r:id="rId8"/>
    <p:sldLayoutId id="2147484146" r:id="rId9"/>
    <p:sldLayoutId id="2147484138" r:id="rId10"/>
    <p:sldLayoutId id="2147484139" r:id="rId11"/>
  </p:sldLayoutIdLst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eaLnBrk="0" fontAlgn="base" hangingPunct="0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eaLnBrk="0" fontAlgn="base" hangingPunct="0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cid:image002.jpg@01CD23BA.60BF4750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259" name="Group 43"/>
          <p:cNvGraphicFramePr>
            <a:graphicFrameLocks noGrp="1"/>
          </p:cNvGraphicFramePr>
          <p:nvPr/>
        </p:nvGraphicFramePr>
        <p:xfrm>
          <a:off x="127000" y="122238"/>
          <a:ext cx="8902700" cy="946150"/>
        </p:xfrm>
        <a:graphic>
          <a:graphicData uri="http://schemas.openxmlformats.org/drawingml/2006/table">
            <a:tbl>
              <a:tblPr/>
              <a:tblGrid>
                <a:gridCol w="2981325"/>
                <a:gridCol w="1468438"/>
                <a:gridCol w="3900487"/>
                <a:gridCol w="552450"/>
              </a:tblGrid>
              <a:tr h="490432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HS&amp;E INCIDENT BULLETIN</a:t>
                      </a:r>
                    </a:p>
                  </a:txBody>
                  <a:tcPr marL="108000" marR="108000" marT="108025" marB="108025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2</a:t>
                      </a:r>
                      <a:r>
                        <a:rPr kumimoji="0" lang="en-GB" sz="18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nd</a:t>
                      </a: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  half year 2016</a:t>
                      </a:r>
                    </a:p>
                  </a:txBody>
                  <a:tcPr marL="108000" marR="108000" marT="108025" marB="108025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Lucida Sans Unicode" pitchFamily="34" charset="0"/>
                        <a:cs typeface="Arial" pitchFamily="34" charset="0"/>
                      </a:endParaRPr>
                    </a:p>
                  </a:txBody>
                  <a:tcPr marL="108000" marR="108000" marT="108025" marB="108025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</a:tr>
              <a:tr h="45571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Painted Post, New York</a:t>
                      </a:r>
                      <a:endParaRPr kumimoji="0" lang="en-GB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Lucida Sans Unicode" pitchFamily="34" charset="0"/>
                        <a:cs typeface="Arial" pitchFamily="34" charset="0"/>
                      </a:endParaRPr>
                    </a:p>
                  </a:txBody>
                  <a:tcPr marL="108000" marR="108000" marT="0" marB="0" anchor="ctr" horzOverflow="overflow">
                    <a:lnL>
                      <a:noFill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Type of incident</a:t>
                      </a:r>
                      <a:r>
                        <a:rPr kumimoji="0" lang="en-GB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 (Respiratory - Inhalation)</a:t>
                      </a:r>
                    </a:p>
                  </a:txBody>
                  <a:tcPr marL="108000" marR="108000" marT="0" marB="0" anchor="ctr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9256" name="Group 40"/>
          <p:cNvGraphicFramePr>
            <a:graphicFrameLocks noGrp="1"/>
          </p:cNvGraphicFramePr>
          <p:nvPr/>
        </p:nvGraphicFramePr>
        <p:xfrm>
          <a:off x="123825" y="1157288"/>
          <a:ext cx="8907463" cy="5484812"/>
        </p:xfrm>
        <a:graphic>
          <a:graphicData uri="http://schemas.openxmlformats.org/drawingml/2006/table">
            <a:tbl>
              <a:tblPr/>
              <a:tblGrid>
                <a:gridCol w="4448175"/>
                <a:gridCol w="4459288"/>
              </a:tblGrid>
              <a:tr h="31276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 Unicode" pitchFamily="34" charset="0"/>
                          <a:ea typeface="+mn-ea"/>
                          <a:cs typeface="Arial" pitchFamily="34" charset="0"/>
                        </a:rPr>
                        <a:t>Summary:</a:t>
                      </a:r>
                    </a:p>
                  </a:txBody>
                  <a:tcPr marL="45720" marR="0" marT="0" marB="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7A9AC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  <a:cs typeface="Arial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  <a:cs typeface="Arial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  <a:cs typeface="Arial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  <a:cs typeface="Arial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  <a:cs typeface="Arial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  <a:cs typeface="Arial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  <a:cs typeface="Arial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spc="0" dirty="0" smtClean="0">
                        <a:solidFill>
                          <a:srgbClr val="000000"/>
                        </a:solidFill>
                        <a:latin typeface="Arial" panose="02020603050405020304" pitchFamily="2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spc="0" dirty="0" smtClean="0">
                        <a:solidFill>
                          <a:srgbClr val="000000"/>
                        </a:solidFill>
                        <a:latin typeface="Arial" panose="02020603050405020304" pitchFamily="2"/>
                      </a:endParaRPr>
                    </a:p>
                  </a:txBody>
                  <a:tcPr marL="45720" marR="90000" marT="90009" marB="9000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3592"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chemeClr val="tx1"/>
                          </a:solidFill>
                        </a:rPr>
                        <a:t>An employee was turning a coated part</a:t>
                      </a:r>
                      <a:r>
                        <a:rPr lang="en-US" sz="1800" b="1" baseline="0" dirty="0" smtClean="0">
                          <a:solidFill>
                            <a:schemeClr val="tx1"/>
                          </a:solidFill>
                        </a:rPr>
                        <a:t> when</a:t>
                      </a:r>
                      <a:r>
                        <a:rPr lang="en-US" sz="1800" b="1" dirty="0" smtClean="0">
                          <a:solidFill>
                            <a:schemeClr val="tx1"/>
                          </a:solidFill>
                        </a:rPr>
                        <a:t> the Teflon coating began to release dust </a:t>
                      </a:r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and was subsequently inhaled by the employee.  Following this, </a:t>
                      </a:r>
                      <a:r>
                        <a:rPr lang="en-US" sz="1800" b="1" dirty="0" smtClean="0">
                          <a:solidFill>
                            <a:schemeClr val="tx1"/>
                          </a:solidFill>
                        </a:rPr>
                        <a:t>the employee complained of shortness of breath and difficulty breathing</a:t>
                      </a:r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.  An ambulance was called and the employee was taken to the hospital where he was treated and released.</a:t>
                      </a:r>
                    </a:p>
                  </a:txBody>
                  <a:tcPr marL="45720" marR="0" marT="0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1276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Root Causes</a:t>
                      </a:r>
                      <a:r>
                        <a:rPr kumimoji="0" lang="en-GB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:</a:t>
                      </a:r>
                    </a:p>
                  </a:txBody>
                  <a:tcPr marL="45720" marR="0" marT="0" marB="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7A9A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Actions Taken Thus Far: Next Steps</a:t>
                      </a:r>
                    </a:p>
                  </a:txBody>
                  <a:tcPr marL="4572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7A9AC"/>
                    </a:solidFill>
                  </a:tcPr>
                </a:tc>
              </a:tr>
              <a:tr h="2115684">
                <a:tc>
                  <a:txBody>
                    <a:bodyPr/>
                    <a:lstStyle/>
                    <a:p>
                      <a:pPr marL="171450" indent="-171450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600" dirty="0" smtClean="0"/>
                        <a:t>Rework from a supplier. </a:t>
                      </a:r>
                      <a:r>
                        <a:rPr lang="en-US" sz="1600" b="1" dirty="0" smtClean="0"/>
                        <a:t>Vendor failed to strip old Teflon coating from the part before recoating</a:t>
                      </a:r>
                      <a:r>
                        <a:rPr lang="en-US" sz="1600" dirty="0" smtClean="0"/>
                        <a:t>, which added to the outer diameter (OD) creating the need to turn down the OD of the part.</a:t>
                      </a:r>
                    </a:p>
                    <a:p>
                      <a:pPr marL="171450" indent="-171450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600" b="1" dirty="0" smtClean="0">
                          <a:solidFill>
                            <a:schemeClr val="tx1"/>
                          </a:solidFill>
                        </a:rPr>
                        <a:t>Risk was not recognized</a:t>
                      </a:r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.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90000" marT="90009" marB="90009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900" dirty="0" smtClean="0"/>
                        <a:t>Plant-wide Stand-Down conducted.</a:t>
                      </a:r>
                    </a:p>
                    <a:p>
                      <a:pPr marL="285750" indent="-285750">
                        <a:spcBef>
                          <a:spcPts val="0"/>
                        </a:spcBef>
                        <a:buFont typeface="Arial" pitchFamily="34" charset="0"/>
                        <a:buChar char="•"/>
                      </a:pPr>
                      <a:r>
                        <a:rPr lang="en-US" sz="900" dirty="0" smtClean="0"/>
                        <a:t>Revised the risk assessment (HIRA).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900" dirty="0" smtClean="0"/>
                        <a:t>Supply Chain Management (SCM) worked with vendor on the coating process and the vendor to develop root cause/corrective actions.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900" b="1" dirty="0" smtClean="0"/>
                        <a:t>A comprehensive list of coatings used should be generated and published in each department.  </a:t>
                      </a:r>
                      <a:endParaRPr lang="en-US" sz="900" dirty="0" smtClean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900" b="1" dirty="0" smtClean="0"/>
                        <a:t>Non-Standard Work Review was updated.</a:t>
                      </a:r>
                    </a:p>
                    <a:p>
                      <a:pPr marL="644525" lvl="2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900" b="1" dirty="0" smtClean="0"/>
                        <a:t>Machining of a part with a coating not machined in the cell and not specifically identified in the HIRA.</a:t>
                      </a:r>
                      <a:endParaRPr lang="en-US" sz="9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4572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13338" name="Picture 35" descr="cid:image002.jpg@01CD23BA.60BF4750"/>
          <p:cNvPicPr>
            <a:picLocks noChangeAspect="1" noChangeArrowheads="1"/>
          </p:cNvPicPr>
          <p:nvPr/>
        </p:nvPicPr>
        <p:blipFill>
          <a:blip r:embed="rId3" r:link="rId4" cstate="print"/>
          <a:srcRect/>
          <a:stretch>
            <a:fillRect/>
          </a:stretch>
        </p:blipFill>
        <p:spPr bwMode="auto">
          <a:xfrm>
            <a:off x="4924425" y="5800725"/>
            <a:ext cx="3956050" cy="969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39" name="Picture 27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657725" y="1212850"/>
            <a:ext cx="4286250" cy="2957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ustom 1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00B050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Custom 1">
    <a:dk1>
      <a:sysClr val="windowText" lastClr="000000"/>
    </a:dk1>
    <a:lt1>
      <a:sysClr val="window" lastClr="FFFFFF"/>
    </a:lt1>
    <a:dk2>
      <a:srgbClr val="775F55"/>
    </a:dk2>
    <a:lt2>
      <a:srgbClr val="EBDDC3"/>
    </a:lt2>
    <a:accent1>
      <a:srgbClr val="00B050"/>
    </a:accent1>
    <a:accent2>
      <a:srgbClr val="DD8047"/>
    </a:accent2>
    <a:accent3>
      <a:srgbClr val="A5AB81"/>
    </a:accent3>
    <a:accent4>
      <a:srgbClr val="D8B25C"/>
    </a:accent4>
    <a:accent5>
      <a:srgbClr val="7BA79D"/>
    </a:accent5>
    <a:accent6>
      <a:srgbClr val="968C8C"/>
    </a:accent6>
    <a:hlink>
      <a:srgbClr val="F7B615"/>
    </a:hlink>
    <a:folHlink>
      <a:srgbClr val="704404"/>
    </a:folHlink>
  </a:clrScheme>
</a:themeOverride>
</file>

<file path=ppt/theme/themeOverride2.xml><?xml version="1.0" encoding="utf-8"?>
<a:themeOverride xmlns:a="http://schemas.openxmlformats.org/drawingml/2006/main">
  <a:clrScheme name="Custom 1">
    <a:dk1>
      <a:sysClr val="windowText" lastClr="000000"/>
    </a:dk1>
    <a:lt1>
      <a:sysClr val="window" lastClr="FFFFFF"/>
    </a:lt1>
    <a:dk2>
      <a:srgbClr val="775F55"/>
    </a:dk2>
    <a:lt2>
      <a:srgbClr val="EBDDC3"/>
    </a:lt2>
    <a:accent1>
      <a:srgbClr val="00B050"/>
    </a:accent1>
    <a:accent2>
      <a:srgbClr val="DD8047"/>
    </a:accent2>
    <a:accent3>
      <a:srgbClr val="A5AB81"/>
    </a:accent3>
    <a:accent4>
      <a:srgbClr val="D8B25C"/>
    </a:accent4>
    <a:accent5>
      <a:srgbClr val="7BA79D"/>
    </a:accent5>
    <a:accent6>
      <a:srgbClr val="968C8C"/>
    </a:accent6>
    <a:hlink>
      <a:srgbClr val="F7B615"/>
    </a:hlink>
    <a:folHlink>
      <a:srgbClr val="704404"/>
    </a:folHlink>
  </a:clrScheme>
</a:themeOverride>
</file>

<file path=ppt/theme/themeOverride3.xml><?xml version="1.0" encoding="utf-8"?>
<a:themeOverride xmlns:a="http://schemas.openxmlformats.org/drawingml/2006/main">
  <a:clrScheme name="Custom 1">
    <a:dk1>
      <a:sysClr val="windowText" lastClr="000000"/>
    </a:dk1>
    <a:lt1>
      <a:sysClr val="window" lastClr="FFFFFF"/>
    </a:lt1>
    <a:dk2>
      <a:srgbClr val="775F55"/>
    </a:dk2>
    <a:lt2>
      <a:srgbClr val="EBDDC3"/>
    </a:lt2>
    <a:accent1>
      <a:srgbClr val="00B050"/>
    </a:accent1>
    <a:accent2>
      <a:srgbClr val="DD8047"/>
    </a:accent2>
    <a:accent3>
      <a:srgbClr val="A5AB81"/>
    </a:accent3>
    <a:accent4>
      <a:srgbClr val="D8B25C"/>
    </a:accent4>
    <a:accent5>
      <a:srgbClr val="7BA79D"/>
    </a:accent5>
    <a:accent6>
      <a:srgbClr val="968C8C"/>
    </a:accent6>
    <a:hlink>
      <a:srgbClr val="F7B615"/>
    </a:hlink>
    <a:folHlink>
      <a:srgbClr val="704404"/>
    </a:folHlink>
  </a:clrScheme>
</a:themeOverride>
</file>

<file path=ppt/theme/themeOverride4.xml><?xml version="1.0" encoding="utf-8"?>
<a:themeOverride xmlns:a="http://schemas.openxmlformats.org/drawingml/2006/main">
  <a:clrScheme name="Custom 1">
    <a:dk1>
      <a:sysClr val="windowText" lastClr="000000"/>
    </a:dk1>
    <a:lt1>
      <a:sysClr val="window" lastClr="FFFFFF"/>
    </a:lt1>
    <a:dk2>
      <a:srgbClr val="775F55"/>
    </a:dk2>
    <a:lt2>
      <a:srgbClr val="EBDDC3"/>
    </a:lt2>
    <a:accent1>
      <a:srgbClr val="00B050"/>
    </a:accent1>
    <a:accent2>
      <a:srgbClr val="DD8047"/>
    </a:accent2>
    <a:accent3>
      <a:srgbClr val="A5AB81"/>
    </a:accent3>
    <a:accent4>
      <a:srgbClr val="D8B25C"/>
    </a:accent4>
    <a:accent5>
      <a:srgbClr val="7BA79D"/>
    </a:accent5>
    <a:accent6>
      <a:srgbClr val="968C8C"/>
    </a:accent6>
    <a:hlink>
      <a:srgbClr val="F7B615"/>
    </a:hlink>
    <a:folHlink>
      <a:srgbClr val="704404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8639</TotalTime>
  <Words>206</Words>
  <Application>Microsoft Office PowerPoint</Application>
  <PresentationFormat>On-screen Show (4:3)</PresentationFormat>
  <Paragraphs>23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Concourse</vt:lpstr>
      <vt:lpstr>Slide 1</vt:lpstr>
    </vt:vector>
  </TitlesOfParts>
  <Company>Rolls-Royce plc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Rolls Royce</dc:creator>
  <dc:description>Developed by Operandi Limited</dc:description>
  <cp:lastModifiedBy>dell</cp:lastModifiedBy>
  <cp:revision>500</cp:revision>
  <cp:lastPrinted>2003-11-04T16:53:27Z</cp:lastPrinted>
  <dcterms:created xsi:type="dcterms:W3CDTF">2004-01-23T18:06:09Z</dcterms:created>
  <dcterms:modified xsi:type="dcterms:W3CDTF">2017-03-06T17:33:09Z</dcterms:modified>
</cp:coreProperties>
</file>